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Titillium Web SemiBold"/>
      <p:regular r:id="rId25"/>
      <p:bold r:id="rId26"/>
      <p:italic r:id="rId27"/>
      <p:boldItalic r:id="rId28"/>
    </p:embeddedFont>
    <p:embeddedFont>
      <p:font typeface="Teko"/>
      <p:regular r:id="rId29"/>
      <p:bold r:id="rId30"/>
    </p:embeddedFont>
    <p:embeddedFont>
      <p:font typeface="Abel"/>
      <p:regular r:id="rId31"/>
    </p:embeddedFont>
    <p:embeddedFont>
      <p:font typeface="Teko Medium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itilliumWebSemiBold-bold.fntdata"/><Relationship Id="rId25" Type="http://schemas.openxmlformats.org/officeDocument/2006/relationships/font" Target="fonts/TitilliumWebSemiBold-regular.fntdata"/><Relationship Id="rId28" Type="http://schemas.openxmlformats.org/officeDocument/2006/relationships/font" Target="fonts/TitilliumWebSemiBold-boldItalic.fntdata"/><Relationship Id="rId27" Type="http://schemas.openxmlformats.org/officeDocument/2006/relationships/font" Target="fonts/TitilliumWeb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ek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bel-regular.fntdata"/><Relationship Id="rId30" Type="http://schemas.openxmlformats.org/officeDocument/2006/relationships/font" Target="fonts/Teko-bold.fntdata"/><Relationship Id="rId11" Type="http://schemas.openxmlformats.org/officeDocument/2006/relationships/slide" Target="slides/slide7.xml"/><Relationship Id="rId33" Type="http://schemas.openxmlformats.org/officeDocument/2006/relationships/font" Target="fonts/TekoMedium-bold.fntdata"/><Relationship Id="rId10" Type="http://schemas.openxmlformats.org/officeDocument/2006/relationships/slide" Target="slides/slide6.xml"/><Relationship Id="rId32" Type="http://schemas.openxmlformats.org/officeDocument/2006/relationships/font" Target="fonts/TekoMedium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a54b4a81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a54b4a81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dc38b797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dc38b79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dc38b797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dc38b79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5d2cabac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5d2cabac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dcb78365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dcb7836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5e1ed11e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5e1ed11e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a54b4a813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a54b4a813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5e1ed11e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5e1ed11e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dcb78365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dcb78365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dcb7836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dcb7836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e1ed11e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5e1ed11e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5d2caba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5d2caba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5e1ed11e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5e1ed11e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5d2cabac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5d2cabac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cb78365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dcb7836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5e1ed11e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5e1ed11e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dcb783651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dcb783651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dcb783651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dcb783651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dc38b79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dc38b79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5e1ed11e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5e1ed11e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>
  <p:cSld name="CUSTOM_4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-25"/>
            <a:ext cx="1467900" cy="51435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34681" y="3572175"/>
            <a:ext cx="12219300" cy="5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3000"/>
              <a:buFont typeface="Teko Medium"/>
              <a:buNone/>
              <a:defRPr b="0" sz="130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34680" y="3859700"/>
            <a:ext cx="12720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" name="Google Shape;14;p2"/>
          <p:cNvSpPr txBox="1"/>
          <p:nvPr>
            <p:ph idx="2"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200"/>
              <a:buFont typeface="Teko Medium"/>
              <a:buNone/>
              <a:defRPr b="0" sz="12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867075" y="563575"/>
            <a:ext cx="2102906" cy="278102"/>
          </a:xfrm>
          <a:custGeom>
            <a:rect b="b" l="l" r="r" t="t"/>
            <a:pathLst>
              <a:path extrusionOk="0" h="4259" w="32205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4_1">
    <p:bg>
      <p:bgPr>
        <a:solidFill>
          <a:srgbClr val="F3F3F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39013" r="44952" t="0"/>
          <a:stretch/>
        </p:blipFill>
        <p:spPr>
          <a:xfrm>
            <a:off x="0" y="-25"/>
            <a:ext cx="14661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1667425" y="563557"/>
            <a:ext cx="330900" cy="4579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" name="Google Shape;20;p3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Teko Medium"/>
              <a:buNone/>
              <a:defRPr b="0" sz="120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1466100" y="1084331"/>
            <a:ext cx="1992900" cy="99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hasCustomPrompt="1" idx="3" type="title"/>
          </p:nvPr>
        </p:nvSpPr>
        <p:spPr>
          <a:xfrm>
            <a:off x="1466100" y="2757955"/>
            <a:ext cx="1992900" cy="96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/>
        </p:nvSpPr>
        <p:spPr>
          <a:xfrm>
            <a:off x="867075" y="563575"/>
            <a:ext cx="2102906" cy="278102"/>
          </a:xfrm>
          <a:custGeom>
            <a:rect b="b" l="l" r="r" t="t"/>
            <a:pathLst>
              <a:path extrusionOk="0" h="4259" w="32205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3459025" y="617750"/>
            <a:ext cx="1862400" cy="15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3459025" y="2285109"/>
            <a:ext cx="1862400" cy="15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5" type="title"/>
          </p:nvPr>
        </p:nvSpPr>
        <p:spPr>
          <a:xfrm>
            <a:off x="4518675" y="1084331"/>
            <a:ext cx="1862400" cy="99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hasCustomPrompt="1" idx="6" type="title"/>
          </p:nvPr>
        </p:nvSpPr>
        <p:spPr>
          <a:xfrm>
            <a:off x="4518675" y="2757955"/>
            <a:ext cx="1862400" cy="96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7" type="subTitle"/>
          </p:nvPr>
        </p:nvSpPr>
        <p:spPr>
          <a:xfrm>
            <a:off x="6381075" y="617750"/>
            <a:ext cx="1862400" cy="15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8" type="subTitle"/>
          </p:nvPr>
        </p:nvSpPr>
        <p:spPr>
          <a:xfrm>
            <a:off x="6381075" y="2285109"/>
            <a:ext cx="1862400" cy="15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9" type="subTitle"/>
          </p:nvPr>
        </p:nvSpPr>
        <p:spPr>
          <a:xfrm>
            <a:off x="3459000" y="2037685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3" type="subTitle"/>
          </p:nvPr>
        </p:nvSpPr>
        <p:spPr>
          <a:xfrm>
            <a:off x="6381075" y="2037685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4" type="subTitle"/>
          </p:nvPr>
        </p:nvSpPr>
        <p:spPr>
          <a:xfrm>
            <a:off x="3459000" y="3727465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5" type="subTitle"/>
          </p:nvPr>
        </p:nvSpPr>
        <p:spPr>
          <a:xfrm>
            <a:off x="6381075" y="3727465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_1">
    <p:bg>
      <p:bgPr>
        <a:solidFill>
          <a:srgbClr val="F3F3F3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4693450" y="2702550"/>
            <a:ext cx="4451400" cy="2053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25" y="-25"/>
            <a:ext cx="1467900" cy="51435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" name="Google Shape;41;p4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200"/>
              <a:buFont typeface="Teko Medium"/>
              <a:buNone/>
              <a:defRPr b="0" sz="12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2" type="ctrTitle"/>
          </p:nvPr>
        </p:nvSpPr>
        <p:spPr>
          <a:xfrm>
            <a:off x="4594322" y="2365675"/>
            <a:ext cx="4163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4800"/>
              <a:buNone/>
              <a:defRPr sz="4800">
                <a:solidFill>
                  <a:srgbClr val="05135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5365950" y="2936650"/>
            <a:ext cx="3180600" cy="15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400"/>
              <a:buNone/>
              <a:defRPr sz="1400">
                <a:solidFill>
                  <a:srgbClr val="051357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867075" y="563575"/>
            <a:ext cx="2102906" cy="278102"/>
          </a:xfrm>
          <a:custGeom>
            <a:rect b="b" l="l" r="r" t="t"/>
            <a:pathLst>
              <a:path extrusionOk="0" h="4259" w="32205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">
  <p:cSld name="CUSTOM_2">
    <p:bg>
      <p:bgPr>
        <a:solidFill>
          <a:srgbClr val="F3F3F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 b="0" l="39013" r="44952" t="0"/>
          <a:stretch/>
        </p:blipFill>
        <p:spPr>
          <a:xfrm>
            <a:off x="0" y="-25"/>
            <a:ext cx="14661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5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Teko Medium"/>
              <a:buNone/>
              <a:defRPr b="0" sz="120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53" name="Google Shape;53;p5"/>
          <p:cNvSpPr/>
          <p:nvPr/>
        </p:nvSpPr>
        <p:spPr>
          <a:xfrm>
            <a:off x="867075" y="563575"/>
            <a:ext cx="2102906" cy="278102"/>
          </a:xfrm>
          <a:custGeom>
            <a:rect b="b" l="l" r="r" t="t"/>
            <a:pathLst>
              <a:path extrusionOk="0" h="4259" w="32205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25" y="-25"/>
            <a:ext cx="1467900" cy="51435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 txBox="1"/>
          <p:nvPr>
            <p:ph type="ctrTitle"/>
          </p:nvPr>
        </p:nvSpPr>
        <p:spPr>
          <a:xfrm flipH="1">
            <a:off x="2199525" y="841675"/>
            <a:ext cx="6237000" cy="31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0"/>
              <a:buFont typeface="Teko Medium"/>
              <a:buNone/>
              <a:defRPr b="0" sz="1300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58" name="Google Shape;58;p6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" name="Google Shape;59;p6"/>
          <p:cNvSpPr txBox="1"/>
          <p:nvPr>
            <p:ph idx="2"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200"/>
              <a:buFont typeface="Teko Medium"/>
              <a:buNone/>
              <a:defRPr b="0" sz="12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60" name="Google Shape;60;p6"/>
          <p:cNvSpPr/>
          <p:nvPr/>
        </p:nvSpPr>
        <p:spPr>
          <a:xfrm>
            <a:off x="867075" y="563575"/>
            <a:ext cx="2102906" cy="278102"/>
          </a:xfrm>
          <a:custGeom>
            <a:rect b="b" l="l" r="r" t="t"/>
            <a:pathLst>
              <a:path extrusionOk="0" h="4259" w="32205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 b="0" l="39013" r="44952" t="0"/>
          <a:stretch/>
        </p:blipFill>
        <p:spPr>
          <a:xfrm>
            <a:off x="0" y="-25"/>
            <a:ext cx="14661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1753369" y="2702550"/>
            <a:ext cx="4451400" cy="2053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7"/>
          <p:cNvSpPr txBox="1"/>
          <p:nvPr>
            <p:ph type="ctrTitle"/>
          </p:nvPr>
        </p:nvSpPr>
        <p:spPr>
          <a:xfrm>
            <a:off x="2145502" y="1854525"/>
            <a:ext cx="678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4800"/>
              <a:buNone/>
              <a:defRPr sz="4800">
                <a:solidFill>
                  <a:srgbClr val="05135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2145497" y="2432325"/>
            <a:ext cx="3180600" cy="15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400"/>
              <a:buNone/>
              <a:defRPr sz="1400">
                <a:solidFill>
                  <a:srgbClr val="05135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" name="Google Shape;69;p7"/>
          <p:cNvSpPr txBox="1"/>
          <p:nvPr>
            <p:ph idx="2"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Teko Medium"/>
              <a:buNone/>
              <a:defRPr b="0" sz="120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/>
        </p:txBody>
      </p:sp>
      <p:sp>
        <p:nvSpPr>
          <p:cNvPr id="70" name="Google Shape;70;p7"/>
          <p:cNvSpPr/>
          <p:nvPr/>
        </p:nvSpPr>
        <p:spPr>
          <a:xfrm>
            <a:off x="867075" y="563575"/>
            <a:ext cx="2102906" cy="278102"/>
          </a:xfrm>
          <a:custGeom>
            <a:rect b="b" l="l" r="r" t="t"/>
            <a:pathLst>
              <a:path extrusionOk="0" h="4259" w="32205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800"/>
              <a:buFont typeface="Abel"/>
              <a:buChar char="●"/>
              <a:defRPr sz="1800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5.jpg"/><Relationship Id="rId6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type="ctrTitle"/>
          </p:nvPr>
        </p:nvSpPr>
        <p:spPr>
          <a:xfrm>
            <a:off x="734675" y="2403850"/>
            <a:ext cx="4815900" cy="17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INVELON</a:t>
            </a:r>
            <a:endParaRPr/>
          </a:p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810075" y="3859700"/>
            <a:ext cx="1765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HackEPS 2020</a:t>
            </a:r>
            <a:endParaRPr sz="11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8" name="Google Shape;78;p9"/>
          <p:cNvSpPr txBox="1"/>
          <p:nvPr>
            <p:ph idx="2"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Pau Francino, Aleks Genov, Albert Planes, Boris Llona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1" name="Google Shape;221;p18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3D CONVOLUTIONAL NEURAL NETWORK</a:t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0" y="1755050"/>
            <a:ext cx="8086850" cy="2054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8" name="Google Shape;228;p19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 * 2D CONVOLUTIONAL NEURAL NETWORK</a:t>
            </a:r>
            <a:endParaRPr/>
          </a:p>
        </p:txBody>
      </p:sp>
      <p:pic>
        <p:nvPicPr>
          <p:cNvPr id="229" name="Google Shape;2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351" y="1487963"/>
            <a:ext cx="7044625" cy="216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19"/>
          <p:cNvCxnSpPr/>
          <p:nvPr/>
        </p:nvCxnSpPr>
        <p:spPr>
          <a:xfrm rot="10800000">
            <a:off x="1919975" y="3415475"/>
            <a:ext cx="0" cy="89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19"/>
          <p:cNvSpPr txBox="1"/>
          <p:nvPr/>
        </p:nvSpPr>
        <p:spPr>
          <a:xfrm>
            <a:off x="1556175" y="4395725"/>
            <a:ext cx="2192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bel"/>
                <a:ea typeface="Abel"/>
                <a:cs typeface="Abel"/>
                <a:sym typeface="Abel"/>
              </a:rPr>
              <a:t>xNVistes</a:t>
            </a:r>
            <a:endParaRPr b="1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Views</a:t>
            </a:r>
            <a:endParaRPr/>
          </a:p>
        </p:txBody>
      </p:sp>
      <p:sp>
        <p:nvSpPr>
          <p:cNvPr id="237" name="Google Shape;237;p20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8" name="Google Shape;2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513" y="1964625"/>
            <a:ext cx="1786200" cy="19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0750" y="2019564"/>
            <a:ext cx="1865725" cy="1868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900" y="1956900"/>
            <a:ext cx="1919575" cy="19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6" name="Google Shape;246;p21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Images</a:t>
            </a:r>
            <a:endParaRPr/>
          </a:p>
        </p:txBody>
      </p:sp>
      <p:pic>
        <p:nvPicPr>
          <p:cNvPr id="247" name="Google Shape;2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234" y="11683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004" y="2712525"/>
            <a:ext cx="1524600" cy="228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225" y="2953875"/>
            <a:ext cx="2857500" cy="1903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125" y="2873825"/>
            <a:ext cx="2429477" cy="206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6749" y="1075649"/>
            <a:ext cx="2568238" cy="1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4038" y="1075650"/>
            <a:ext cx="1434524" cy="14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Technologies</a:t>
            </a:r>
            <a:endParaRPr/>
          </a:p>
        </p:txBody>
      </p:sp>
      <p:sp>
        <p:nvSpPr>
          <p:cNvPr id="258" name="Google Shape;258;p22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950" y="1494425"/>
            <a:ext cx="880500" cy="8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550" y="1778425"/>
            <a:ext cx="2343551" cy="9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3225" y="3214250"/>
            <a:ext cx="2798300" cy="6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650" y="3045275"/>
            <a:ext cx="1984350" cy="16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3425" y="1778424"/>
            <a:ext cx="2343549" cy="67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/>
        </p:nvSpPr>
        <p:spPr>
          <a:xfrm>
            <a:off x="2683783" y="1714713"/>
            <a:ext cx="943218" cy="1211785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>
            <a:off x="4099608" y="1714713"/>
            <a:ext cx="943218" cy="1211785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/>
          <p:nvPr/>
        </p:nvSpPr>
        <p:spPr>
          <a:xfrm>
            <a:off x="5515021" y="1714713"/>
            <a:ext cx="943218" cy="1211785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"/>
          <p:cNvSpPr/>
          <p:nvPr/>
        </p:nvSpPr>
        <p:spPr>
          <a:xfrm>
            <a:off x="6930446" y="1714713"/>
            <a:ext cx="943218" cy="1211785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 txBox="1"/>
          <p:nvPr>
            <p:ph idx="4294967295" type="subTitle"/>
          </p:nvPr>
        </p:nvSpPr>
        <p:spPr>
          <a:xfrm>
            <a:off x="2602750" y="3372238"/>
            <a:ext cx="1097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Brainstorming</a:t>
            </a:r>
            <a:endParaRPr sz="1000">
              <a:solidFill>
                <a:srgbClr val="051357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051357"/>
              </a:solidFill>
            </a:endParaRPr>
          </a:p>
        </p:txBody>
      </p:sp>
      <p:sp>
        <p:nvSpPr>
          <p:cNvPr id="273" name="Google Shape;273;p23"/>
          <p:cNvSpPr txBox="1"/>
          <p:nvPr>
            <p:ph idx="4294967295" type="subTitle"/>
          </p:nvPr>
        </p:nvSpPr>
        <p:spPr>
          <a:xfrm>
            <a:off x="4020325" y="3372238"/>
            <a:ext cx="1097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Formació en Tensorflow + idees + Cerca del dataset</a:t>
            </a:r>
            <a:endParaRPr sz="1000">
              <a:solidFill>
                <a:srgbClr val="051357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051357"/>
              </a:solidFill>
            </a:endParaRPr>
          </a:p>
        </p:txBody>
      </p:sp>
      <p:sp>
        <p:nvSpPr>
          <p:cNvPr id="274" name="Google Shape;274;p23"/>
          <p:cNvSpPr txBox="1"/>
          <p:nvPr>
            <p:ph idx="4294967295" type="subTitle"/>
          </p:nvPr>
        </p:nvSpPr>
        <p:spPr>
          <a:xfrm>
            <a:off x="5437908" y="3372238"/>
            <a:ext cx="1097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Desenvolupament</a:t>
            </a:r>
            <a:endParaRPr sz="1000">
              <a:solidFill>
                <a:srgbClr val="051357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051357"/>
              </a:solidFill>
            </a:endParaRPr>
          </a:p>
        </p:txBody>
      </p:sp>
      <p:sp>
        <p:nvSpPr>
          <p:cNvPr id="275" name="Google Shape;275;p23"/>
          <p:cNvSpPr txBox="1"/>
          <p:nvPr>
            <p:ph idx="4294967295" type="subTitle"/>
          </p:nvPr>
        </p:nvSpPr>
        <p:spPr>
          <a:xfrm>
            <a:off x="6855475" y="3372238"/>
            <a:ext cx="1097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Retocs finals i presentació</a:t>
            </a:r>
            <a:endParaRPr sz="1000">
              <a:solidFill>
                <a:srgbClr val="051357"/>
              </a:solidFill>
            </a:endParaRPr>
          </a:p>
        </p:txBody>
      </p:sp>
      <p:sp>
        <p:nvSpPr>
          <p:cNvPr id="276" name="Google Shape;276;p23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</a:t>
            </a:r>
            <a:endParaRPr/>
          </a:p>
        </p:txBody>
      </p:sp>
      <p:sp>
        <p:nvSpPr>
          <p:cNvPr id="277" name="Google Shape;277;p23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2636798" y="1672984"/>
            <a:ext cx="1029354" cy="1295274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"/>
          <p:cNvSpPr/>
          <p:nvPr/>
        </p:nvSpPr>
        <p:spPr>
          <a:xfrm>
            <a:off x="4054385" y="1672984"/>
            <a:ext cx="1029354" cy="1295274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5471973" y="1672984"/>
            <a:ext cx="1029354" cy="1295274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6889560" y="1672984"/>
            <a:ext cx="1029354" cy="1295274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2499800" y="3161725"/>
            <a:ext cx="5598405" cy="18925"/>
          </a:xfrm>
          <a:custGeom>
            <a:rect b="b" l="l" r="r" t="t"/>
            <a:pathLst>
              <a:path extrusionOk="0" h="283" w="57302">
                <a:moveTo>
                  <a:pt x="1" y="1"/>
                </a:moveTo>
                <a:lnTo>
                  <a:pt x="1" y="283"/>
                </a:lnTo>
                <a:lnTo>
                  <a:pt x="57302" y="283"/>
                </a:lnTo>
                <a:lnTo>
                  <a:pt x="57302" y="1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3"/>
          <p:cNvGrpSpPr/>
          <p:nvPr/>
        </p:nvGrpSpPr>
        <p:grpSpPr>
          <a:xfrm>
            <a:off x="3108988" y="3126800"/>
            <a:ext cx="84900" cy="86838"/>
            <a:chOff x="2874175" y="3775050"/>
            <a:chExt cx="84900" cy="86838"/>
          </a:xfrm>
        </p:grpSpPr>
        <p:sp>
          <p:nvSpPr>
            <p:cNvPr id="284" name="Google Shape;284;p23"/>
            <p:cNvSpPr/>
            <p:nvPr/>
          </p:nvSpPr>
          <p:spPr>
            <a:xfrm>
              <a:off x="2874175" y="3775050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2874175" y="3776988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23"/>
          <p:cNvGrpSpPr/>
          <p:nvPr/>
        </p:nvGrpSpPr>
        <p:grpSpPr>
          <a:xfrm>
            <a:off x="4526575" y="3126800"/>
            <a:ext cx="84900" cy="86838"/>
            <a:chOff x="2874175" y="3775050"/>
            <a:chExt cx="84900" cy="86838"/>
          </a:xfrm>
        </p:grpSpPr>
        <p:sp>
          <p:nvSpPr>
            <p:cNvPr id="287" name="Google Shape;287;p23"/>
            <p:cNvSpPr/>
            <p:nvPr/>
          </p:nvSpPr>
          <p:spPr>
            <a:xfrm>
              <a:off x="2874175" y="3775050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874175" y="3776988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23"/>
          <p:cNvGrpSpPr/>
          <p:nvPr/>
        </p:nvGrpSpPr>
        <p:grpSpPr>
          <a:xfrm>
            <a:off x="5944138" y="3126800"/>
            <a:ext cx="84900" cy="86838"/>
            <a:chOff x="2874175" y="3775050"/>
            <a:chExt cx="84900" cy="86838"/>
          </a:xfrm>
        </p:grpSpPr>
        <p:sp>
          <p:nvSpPr>
            <p:cNvPr id="290" name="Google Shape;290;p23"/>
            <p:cNvSpPr/>
            <p:nvPr/>
          </p:nvSpPr>
          <p:spPr>
            <a:xfrm>
              <a:off x="2874175" y="3775050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874175" y="3776988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23"/>
          <p:cNvGrpSpPr/>
          <p:nvPr/>
        </p:nvGrpSpPr>
        <p:grpSpPr>
          <a:xfrm>
            <a:off x="7361725" y="3126800"/>
            <a:ext cx="84900" cy="86838"/>
            <a:chOff x="2874175" y="3775050"/>
            <a:chExt cx="84900" cy="86838"/>
          </a:xfrm>
        </p:grpSpPr>
        <p:sp>
          <p:nvSpPr>
            <p:cNvPr id="293" name="Google Shape;293;p23"/>
            <p:cNvSpPr/>
            <p:nvPr/>
          </p:nvSpPr>
          <p:spPr>
            <a:xfrm>
              <a:off x="2874175" y="3775050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874175" y="3776988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3"/>
          <p:cNvSpPr txBox="1"/>
          <p:nvPr>
            <p:ph idx="4294967295" type="ctrTitle"/>
          </p:nvPr>
        </p:nvSpPr>
        <p:spPr>
          <a:xfrm>
            <a:off x="2852201" y="1801375"/>
            <a:ext cx="59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6" name="Google Shape;296;p23"/>
          <p:cNvSpPr txBox="1"/>
          <p:nvPr>
            <p:ph idx="4294967295" type="subTitle"/>
          </p:nvPr>
        </p:nvSpPr>
        <p:spPr>
          <a:xfrm>
            <a:off x="2727000" y="2258000"/>
            <a:ext cx="869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</a:rPr>
              <a:t>12:00-15:00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97" name="Google Shape;297;p23"/>
          <p:cNvSpPr txBox="1"/>
          <p:nvPr>
            <p:ph idx="4294967295" type="ctrTitle"/>
          </p:nvPr>
        </p:nvSpPr>
        <p:spPr>
          <a:xfrm>
            <a:off x="4269776" y="1801375"/>
            <a:ext cx="59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8" name="Google Shape;298;p23"/>
          <p:cNvSpPr txBox="1"/>
          <p:nvPr>
            <p:ph idx="4294967295" type="subTitle"/>
          </p:nvPr>
        </p:nvSpPr>
        <p:spPr>
          <a:xfrm>
            <a:off x="4134175" y="2258000"/>
            <a:ext cx="869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</a:rPr>
              <a:t>15:00-18:00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99" name="Google Shape;299;p23"/>
          <p:cNvSpPr txBox="1"/>
          <p:nvPr>
            <p:ph idx="4294967295" type="ctrTitle"/>
          </p:nvPr>
        </p:nvSpPr>
        <p:spPr>
          <a:xfrm>
            <a:off x="5687363" y="1801375"/>
            <a:ext cx="59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23"/>
          <p:cNvSpPr txBox="1"/>
          <p:nvPr>
            <p:ph idx="4294967295" type="subTitle"/>
          </p:nvPr>
        </p:nvSpPr>
        <p:spPr>
          <a:xfrm>
            <a:off x="5551763" y="2258000"/>
            <a:ext cx="869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</a:rPr>
              <a:t>18:00-05:00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01" name="Google Shape;301;p23"/>
          <p:cNvSpPr txBox="1"/>
          <p:nvPr>
            <p:ph idx="4294967295" type="ctrTitle"/>
          </p:nvPr>
        </p:nvSpPr>
        <p:spPr>
          <a:xfrm>
            <a:off x="7104963" y="1801375"/>
            <a:ext cx="59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23"/>
          <p:cNvSpPr txBox="1"/>
          <p:nvPr>
            <p:ph idx="4294967295" type="subTitle"/>
          </p:nvPr>
        </p:nvSpPr>
        <p:spPr>
          <a:xfrm>
            <a:off x="6969363" y="2258000"/>
            <a:ext cx="869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</a:rPr>
              <a:t>05:00-06:00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303" name="Google Shape;303;p23"/>
          <p:cNvCxnSpPr/>
          <p:nvPr/>
        </p:nvCxnSpPr>
        <p:spPr>
          <a:xfrm>
            <a:off x="3714583" y="1672892"/>
            <a:ext cx="0" cy="1084500"/>
          </a:xfrm>
          <a:prstGeom prst="straightConnector1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3"/>
          <p:cNvCxnSpPr/>
          <p:nvPr/>
        </p:nvCxnSpPr>
        <p:spPr>
          <a:xfrm>
            <a:off x="5141967" y="1672892"/>
            <a:ext cx="0" cy="1084500"/>
          </a:xfrm>
          <a:prstGeom prst="straightConnector1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3"/>
          <p:cNvCxnSpPr/>
          <p:nvPr/>
        </p:nvCxnSpPr>
        <p:spPr>
          <a:xfrm>
            <a:off x="6560683" y="1672892"/>
            <a:ext cx="0" cy="1084500"/>
          </a:xfrm>
          <a:prstGeom prst="straightConnector1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3"/>
          <p:cNvCxnSpPr/>
          <p:nvPr/>
        </p:nvCxnSpPr>
        <p:spPr>
          <a:xfrm>
            <a:off x="7977167" y="1672892"/>
            <a:ext cx="0" cy="1084500"/>
          </a:xfrm>
          <a:prstGeom prst="straightConnector1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Development</a:t>
            </a:r>
            <a:endParaRPr/>
          </a:p>
        </p:txBody>
      </p:sp>
      <p:sp>
        <p:nvSpPr>
          <p:cNvPr id="312" name="Google Shape;312;p24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3" name="Google Shape;313;p24"/>
          <p:cNvSpPr txBox="1"/>
          <p:nvPr>
            <p:ph idx="4294967295" type="ctrTitle"/>
          </p:nvPr>
        </p:nvSpPr>
        <p:spPr>
          <a:xfrm>
            <a:off x="4088750" y="1785850"/>
            <a:ext cx="42681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Recolecció de idees per </a:t>
            </a:r>
            <a:r>
              <a:rPr b="1" lang="es" sz="1200">
                <a:latin typeface="Abel"/>
                <a:ea typeface="Abel"/>
                <a:cs typeface="Abel"/>
                <a:sym typeface="Abel"/>
              </a:rPr>
              <a:t>model escalable</a:t>
            </a:r>
            <a:endParaRPr b="1"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Cerca de Imatges</a:t>
            </a:r>
            <a:endParaRPr sz="1200">
              <a:solidFill>
                <a:srgbClr val="05135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Classificació i transformació de les imatges</a:t>
            </a:r>
            <a:endParaRPr sz="1200">
              <a:solidFill>
                <a:srgbClr val="05135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Importar dataset</a:t>
            </a:r>
            <a:endParaRPr sz="1200">
              <a:solidFill>
                <a:srgbClr val="051357"/>
              </a:solidFill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Reshaping dataset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Separar train, validation, test set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Diferents configuracions de CNN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Testejar sobre conjunt petit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Aplicar dataset gran i tunning de hyperparameters</a:t>
            </a:r>
            <a:endParaRPr sz="1200">
              <a:latin typeface="Abel"/>
              <a:ea typeface="Abel"/>
              <a:cs typeface="Abel"/>
              <a:sym typeface="Abe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bel"/>
              <a:buChar char="●"/>
            </a:pPr>
            <a:r>
              <a:rPr lang="es" sz="1200">
                <a:latin typeface="Abel"/>
                <a:ea typeface="Abel"/>
                <a:cs typeface="Abel"/>
                <a:sym typeface="Abel"/>
              </a:rPr>
              <a:t>Cross-Validation i millora de accuracy</a:t>
            </a: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314" name="Google Shape;314;p24"/>
          <p:cNvCxnSpPr/>
          <p:nvPr/>
        </p:nvCxnSpPr>
        <p:spPr>
          <a:xfrm rot="10800000">
            <a:off x="3848325" y="1785850"/>
            <a:ext cx="0" cy="2132400"/>
          </a:xfrm>
          <a:prstGeom prst="straightConnector1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15" name="Google Shape;315;p24"/>
          <p:cNvSpPr/>
          <p:nvPr/>
        </p:nvSpPr>
        <p:spPr>
          <a:xfrm>
            <a:off x="3142873" y="2599194"/>
            <a:ext cx="394154" cy="298449"/>
          </a:xfrm>
          <a:custGeom>
            <a:rect b="b" l="l" r="r" t="t"/>
            <a:pathLst>
              <a:path extrusionOk="0" h="18118" w="19326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1" name="Google Shape;3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848" y="268788"/>
            <a:ext cx="3679025" cy="460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212" y="3072900"/>
            <a:ext cx="1880683" cy="17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150" y="3072900"/>
            <a:ext cx="1781451" cy="171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602" y="1277125"/>
            <a:ext cx="1995893" cy="12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8900" y="1024150"/>
            <a:ext cx="1880700" cy="168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</a:t>
            </a:r>
            <a:endParaRPr/>
          </a:p>
        </p:txBody>
      </p:sp>
      <p:sp>
        <p:nvSpPr>
          <p:cNvPr id="336" name="Google Shape;336;p27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200" y="3224675"/>
            <a:ext cx="7305175" cy="12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200" y="2535650"/>
            <a:ext cx="7603350" cy="3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7"/>
          <p:cNvSpPr txBox="1"/>
          <p:nvPr/>
        </p:nvSpPr>
        <p:spPr>
          <a:xfrm>
            <a:off x="2134738" y="1415325"/>
            <a:ext cx="61761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Validation accuracy 93% (mateix tipos de imatges)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bel"/>
              <a:buChar char="●"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Test accuracy 78,3% (models 3D, sense textures)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ctrTitle"/>
          </p:nvPr>
        </p:nvSpPr>
        <p:spPr>
          <a:xfrm>
            <a:off x="4719620" y="4074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AGENDA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4035025" y="668163"/>
            <a:ext cx="1862400" cy="15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AR PRINTING</a:t>
            </a:r>
            <a:endParaRPr/>
          </a:p>
        </p:txBody>
      </p:sp>
      <p:sp>
        <p:nvSpPr>
          <p:cNvPr id="85" name="Google Shape;85;p10"/>
          <p:cNvSpPr txBox="1"/>
          <p:nvPr>
            <p:ph idx="4" type="subTitle"/>
          </p:nvPr>
        </p:nvSpPr>
        <p:spPr>
          <a:xfrm>
            <a:off x="4105775" y="2325421"/>
            <a:ext cx="1862400" cy="15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3D MODELS CLASSIFIER</a:t>
            </a:r>
            <a:endParaRPr/>
          </a:p>
        </p:txBody>
      </p:sp>
      <p:sp>
        <p:nvSpPr>
          <p:cNvPr id="86" name="Google Shape;86;p10"/>
          <p:cNvSpPr txBox="1"/>
          <p:nvPr>
            <p:ph idx="2" type="title"/>
          </p:nvPr>
        </p:nvSpPr>
        <p:spPr>
          <a:xfrm>
            <a:off x="2042100" y="1549169"/>
            <a:ext cx="1992900" cy="9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01. </a:t>
            </a:r>
            <a:endParaRPr/>
          </a:p>
        </p:txBody>
      </p:sp>
      <p:sp>
        <p:nvSpPr>
          <p:cNvPr id="87" name="Google Shape;87;p10"/>
          <p:cNvSpPr txBox="1"/>
          <p:nvPr>
            <p:ph idx="3" type="title"/>
          </p:nvPr>
        </p:nvSpPr>
        <p:spPr>
          <a:xfrm>
            <a:off x="2112850" y="3212693"/>
            <a:ext cx="19929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02.</a:t>
            </a:r>
            <a:endParaRPr/>
          </a:p>
        </p:txBody>
      </p:sp>
      <p:sp>
        <p:nvSpPr>
          <p:cNvPr id="88" name="Google Shape;88;p10"/>
          <p:cNvSpPr txBox="1"/>
          <p:nvPr>
            <p:ph idx="9" type="subTitle"/>
          </p:nvPr>
        </p:nvSpPr>
        <p:spPr>
          <a:xfrm>
            <a:off x="4035000" y="2088098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Experiencia en AR que genera una representació d’un model  3D</a:t>
            </a:r>
            <a:endParaRPr/>
          </a:p>
        </p:txBody>
      </p:sp>
      <p:sp>
        <p:nvSpPr>
          <p:cNvPr id="89" name="Google Shape;89;p10"/>
          <p:cNvSpPr txBox="1"/>
          <p:nvPr>
            <p:ph idx="14" type="subTitle"/>
          </p:nvPr>
        </p:nvSpPr>
        <p:spPr>
          <a:xfrm>
            <a:off x="4105750" y="3779377"/>
            <a:ext cx="16827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Classificació mitjançant ML de models en 3D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/>
          <p:nvPr>
            <p:ph idx="2"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 </a:t>
            </a:r>
            <a:endParaRPr/>
          </a:p>
        </p:txBody>
      </p:sp>
      <p:sp>
        <p:nvSpPr>
          <p:cNvPr id="345" name="Google Shape;345;p28"/>
          <p:cNvSpPr txBox="1"/>
          <p:nvPr>
            <p:ph type="ctrTitle"/>
          </p:nvPr>
        </p:nvSpPr>
        <p:spPr>
          <a:xfrm flipH="1">
            <a:off x="1568925" y="841675"/>
            <a:ext cx="6867600" cy="31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GRÀCIES</a:t>
            </a:r>
            <a:r>
              <a:rPr lang="es"/>
              <a:t>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1"/>
          <p:cNvSpPr txBox="1"/>
          <p:nvPr>
            <p:ph idx="2" type="ctrTitle"/>
          </p:nvPr>
        </p:nvSpPr>
        <p:spPr>
          <a:xfrm>
            <a:off x="5015900" y="3395550"/>
            <a:ext cx="42867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RETO 1 - WEB AR PRINTING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2683783" y="1714713"/>
            <a:ext cx="943218" cy="1211785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099608" y="1714713"/>
            <a:ext cx="943218" cy="1211785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5515021" y="1714713"/>
            <a:ext cx="943218" cy="1211785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6930446" y="1714713"/>
            <a:ext cx="943218" cy="1211785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 txBox="1"/>
          <p:nvPr>
            <p:ph idx="4294967295" type="subTitle"/>
          </p:nvPr>
        </p:nvSpPr>
        <p:spPr>
          <a:xfrm>
            <a:off x="2602750" y="3372238"/>
            <a:ext cx="1097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/>
              <a:t>Preparació de l’entorn de treball i escollir </a:t>
            </a:r>
            <a:r>
              <a:rPr lang="es" sz="1000"/>
              <a:t>metodologies</a:t>
            </a:r>
            <a:endParaRPr sz="1000">
              <a:solidFill>
                <a:srgbClr val="051357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051357"/>
              </a:solidFill>
            </a:endParaRPr>
          </a:p>
        </p:txBody>
      </p:sp>
      <p:sp>
        <p:nvSpPr>
          <p:cNvPr id="105" name="Google Shape;105;p12"/>
          <p:cNvSpPr txBox="1"/>
          <p:nvPr>
            <p:ph idx="4294967295" type="subTitle"/>
          </p:nvPr>
        </p:nvSpPr>
        <p:spPr>
          <a:xfrm>
            <a:off x="4020325" y="3372238"/>
            <a:ext cx="1097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Aprenentatge sobre les llibreries</a:t>
            </a:r>
            <a:endParaRPr sz="1000">
              <a:solidFill>
                <a:srgbClr val="051357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051357"/>
              </a:solidFill>
            </a:endParaRPr>
          </a:p>
        </p:txBody>
      </p:sp>
      <p:sp>
        <p:nvSpPr>
          <p:cNvPr id="106" name="Google Shape;106;p12"/>
          <p:cNvSpPr txBox="1"/>
          <p:nvPr>
            <p:ph idx="4294967295" type="subTitle"/>
          </p:nvPr>
        </p:nvSpPr>
        <p:spPr>
          <a:xfrm>
            <a:off x="5437908" y="3372238"/>
            <a:ext cx="1097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Desenvolupament</a:t>
            </a:r>
            <a:endParaRPr sz="1000">
              <a:solidFill>
                <a:srgbClr val="051357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051357"/>
              </a:solidFill>
            </a:endParaRPr>
          </a:p>
        </p:txBody>
      </p:sp>
      <p:sp>
        <p:nvSpPr>
          <p:cNvPr id="107" name="Google Shape;107;p12"/>
          <p:cNvSpPr txBox="1"/>
          <p:nvPr>
            <p:ph idx="4294967295" type="subTitle"/>
          </p:nvPr>
        </p:nvSpPr>
        <p:spPr>
          <a:xfrm>
            <a:off x="6855475" y="3372238"/>
            <a:ext cx="1097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Retocs finals i presentació</a:t>
            </a:r>
            <a:endParaRPr sz="1000">
              <a:solidFill>
                <a:srgbClr val="051357"/>
              </a:solidFill>
            </a:endParaRPr>
          </a:p>
        </p:txBody>
      </p:sp>
      <p:sp>
        <p:nvSpPr>
          <p:cNvPr id="108" name="Google Shape;108;p12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SCHEDULE</a:t>
            </a:r>
            <a:endParaRPr/>
          </a:p>
        </p:txBody>
      </p:sp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2636798" y="1672984"/>
            <a:ext cx="1029354" cy="1295274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4054385" y="1672984"/>
            <a:ext cx="1029354" cy="1295274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5471973" y="1672984"/>
            <a:ext cx="1029354" cy="1295274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6889560" y="1672984"/>
            <a:ext cx="1029354" cy="1295274"/>
          </a:xfrm>
          <a:custGeom>
            <a:rect b="b" l="l" r="r" t="t"/>
            <a:pathLst>
              <a:path extrusionOk="0" h="26802" w="15402">
                <a:moveTo>
                  <a:pt x="1" y="1"/>
                </a:moveTo>
                <a:lnTo>
                  <a:pt x="1" y="22476"/>
                </a:lnTo>
                <a:lnTo>
                  <a:pt x="7701" y="26801"/>
                </a:lnTo>
                <a:lnTo>
                  <a:pt x="15401" y="22476"/>
                </a:lnTo>
                <a:lnTo>
                  <a:pt x="15401" y="1"/>
                </a:lnTo>
                <a:close/>
              </a:path>
            </a:pathLst>
          </a:cu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2"/>
          <p:cNvSpPr/>
          <p:nvPr/>
        </p:nvSpPr>
        <p:spPr>
          <a:xfrm>
            <a:off x="2499800" y="3161725"/>
            <a:ext cx="5598405" cy="18925"/>
          </a:xfrm>
          <a:custGeom>
            <a:rect b="b" l="l" r="r" t="t"/>
            <a:pathLst>
              <a:path extrusionOk="0" h="283" w="57302">
                <a:moveTo>
                  <a:pt x="1" y="1"/>
                </a:moveTo>
                <a:lnTo>
                  <a:pt x="1" y="283"/>
                </a:lnTo>
                <a:lnTo>
                  <a:pt x="57302" y="283"/>
                </a:lnTo>
                <a:lnTo>
                  <a:pt x="57302" y="1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2"/>
          <p:cNvGrpSpPr/>
          <p:nvPr/>
        </p:nvGrpSpPr>
        <p:grpSpPr>
          <a:xfrm>
            <a:off x="3108988" y="3126800"/>
            <a:ext cx="84900" cy="86838"/>
            <a:chOff x="2874175" y="3775050"/>
            <a:chExt cx="84900" cy="86838"/>
          </a:xfrm>
        </p:grpSpPr>
        <p:sp>
          <p:nvSpPr>
            <p:cNvPr id="116" name="Google Shape;116;p12"/>
            <p:cNvSpPr/>
            <p:nvPr/>
          </p:nvSpPr>
          <p:spPr>
            <a:xfrm>
              <a:off x="2874175" y="3775050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2"/>
            <p:cNvSpPr/>
            <p:nvPr/>
          </p:nvSpPr>
          <p:spPr>
            <a:xfrm>
              <a:off x="2874175" y="3776988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2"/>
          <p:cNvGrpSpPr/>
          <p:nvPr/>
        </p:nvGrpSpPr>
        <p:grpSpPr>
          <a:xfrm>
            <a:off x="4526575" y="3126800"/>
            <a:ext cx="84900" cy="86838"/>
            <a:chOff x="2874175" y="3775050"/>
            <a:chExt cx="84900" cy="86838"/>
          </a:xfrm>
        </p:grpSpPr>
        <p:sp>
          <p:nvSpPr>
            <p:cNvPr id="119" name="Google Shape;119;p12"/>
            <p:cNvSpPr/>
            <p:nvPr/>
          </p:nvSpPr>
          <p:spPr>
            <a:xfrm>
              <a:off x="2874175" y="3775050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2874175" y="3776988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2"/>
          <p:cNvGrpSpPr/>
          <p:nvPr/>
        </p:nvGrpSpPr>
        <p:grpSpPr>
          <a:xfrm>
            <a:off x="5944138" y="3126800"/>
            <a:ext cx="84900" cy="86838"/>
            <a:chOff x="2874175" y="3775050"/>
            <a:chExt cx="84900" cy="86838"/>
          </a:xfrm>
        </p:grpSpPr>
        <p:sp>
          <p:nvSpPr>
            <p:cNvPr id="122" name="Google Shape;122;p12"/>
            <p:cNvSpPr/>
            <p:nvPr/>
          </p:nvSpPr>
          <p:spPr>
            <a:xfrm>
              <a:off x="2874175" y="3775050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2874175" y="3776988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Google Shape;124;p12"/>
          <p:cNvGrpSpPr/>
          <p:nvPr/>
        </p:nvGrpSpPr>
        <p:grpSpPr>
          <a:xfrm>
            <a:off x="7361725" y="3126800"/>
            <a:ext cx="84900" cy="86838"/>
            <a:chOff x="2874175" y="3775050"/>
            <a:chExt cx="84900" cy="86838"/>
          </a:xfrm>
        </p:grpSpPr>
        <p:sp>
          <p:nvSpPr>
            <p:cNvPr id="125" name="Google Shape;125;p12"/>
            <p:cNvSpPr/>
            <p:nvPr/>
          </p:nvSpPr>
          <p:spPr>
            <a:xfrm>
              <a:off x="2874175" y="3775050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2874175" y="3776988"/>
              <a:ext cx="84900" cy="84900"/>
            </a:xfrm>
            <a:prstGeom prst="rect">
              <a:avLst/>
            </a:prstGeom>
            <a:solidFill>
              <a:srgbClr val="0513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2"/>
          <p:cNvSpPr txBox="1"/>
          <p:nvPr>
            <p:ph idx="4294967295" type="ctrTitle"/>
          </p:nvPr>
        </p:nvSpPr>
        <p:spPr>
          <a:xfrm>
            <a:off x="2852201" y="1801375"/>
            <a:ext cx="59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8" name="Google Shape;128;p12"/>
          <p:cNvSpPr txBox="1"/>
          <p:nvPr>
            <p:ph idx="4294967295" type="subTitle"/>
          </p:nvPr>
        </p:nvSpPr>
        <p:spPr>
          <a:xfrm>
            <a:off x="2727000" y="2258000"/>
            <a:ext cx="869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</a:rPr>
              <a:t>11:00-13:00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9" name="Google Shape;129;p12"/>
          <p:cNvSpPr txBox="1"/>
          <p:nvPr>
            <p:ph idx="4294967295" type="ctrTitle"/>
          </p:nvPr>
        </p:nvSpPr>
        <p:spPr>
          <a:xfrm>
            <a:off x="4269776" y="1801375"/>
            <a:ext cx="59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0" name="Google Shape;130;p12"/>
          <p:cNvSpPr txBox="1"/>
          <p:nvPr>
            <p:ph idx="4294967295" type="subTitle"/>
          </p:nvPr>
        </p:nvSpPr>
        <p:spPr>
          <a:xfrm>
            <a:off x="4134175" y="2258000"/>
            <a:ext cx="869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</a:rPr>
              <a:t>13:00-15:00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1" name="Google Shape;131;p12"/>
          <p:cNvSpPr txBox="1"/>
          <p:nvPr>
            <p:ph idx="4294967295" type="ctrTitle"/>
          </p:nvPr>
        </p:nvSpPr>
        <p:spPr>
          <a:xfrm>
            <a:off x="5687363" y="1801375"/>
            <a:ext cx="59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12"/>
          <p:cNvSpPr txBox="1"/>
          <p:nvPr>
            <p:ph idx="4294967295" type="subTitle"/>
          </p:nvPr>
        </p:nvSpPr>
        <p:spPr>
          <a:xfrm>
            <a:off x="5551763" y="2258000"/>
            <a:ext cx="869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</a:rPr>
              <a:t>15:00-05:00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3" name="Google Shape;133;p12"/>
          <p:cNvSpPr txBox="1"/>
          <p:nvPr>
            <p:ph idx="4294967295" type="ctrTitle"/>
          </p:nvPr>
        </p:nvSpPr>
        <p:spPr>
          <a:xfrm>
            <a:off x="7104963" y="1801375"/>
            <a:ext cx="5985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12"/>
          <p:cNvSpPr txBox="1"/>
          <p:nvPr>
            <p:ph idx="4294967295" type="subTitle"/>
          </p:nvPr>
        </p:nvSpPr>
        <p:spPr>
          <a:xfrm>
            <a:off x="6969363" y="2258000"/>
            <a:ext cx="869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FFFFFF"/>
                </a:solidFill>
              </a:rPr>
              <a:t>05:00-06:00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35" name="Google Shape;135;p12"/>
          <p:cNvCxnSpPr/>
          <p:nvPr/>
        </p:nvCxnSpPr>
        <p:spPr>
          <a:xfrm>
            <a:off x="3714583" y="1672892"/>
            <a:ext cx="0" cy="1084500"/>
          </a:xfrm>
          <a:prstGeom prst="straightConnector1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2"/>
          <p:cNvCxnSpPr/>
          <p:nvPr/>
        </p:nvCxnSpPr>
        <p:spPr>
          <a:xfrm>
            <a:off x="5141967" y="1672892"/>
            <a:ext cx="0" cy="1084500"/>
          </a:xfrm>
          <a:prstGeom prst="straightConnector1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2"/>
          <p:cNvCxnSpPr/>
          <p:nvPr/>
        </p:nvCxnSpPr>
        <p:spPr>
          <a:xfrm>
            <a:off x="6560683" y="1672892"/>
            <a:ext cx="0" cy="1084500"/>
          </a:xfrm>
          <a:prstGeom prst="straightConnector1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2"/>
          <p:cNvCxnSpPr/>
          <p:nvPr/>
        </p:nvCxnSpPr>
        <p:spPr>
          <a:xfrm>
            <a:off x="7977167" y="1672892"/>
            <a:ext cx="0" cy="1084500"/>
          </a:xfrm>
          <a:prstGeom prst="straightConnector1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/>
          <p:nvPr>
            <p:ph type="ctrTitle"/>
          </p:nvPr>
        </p:nvSpPr>
        <p:spPr>
          <a:xfrm>
            <a:off x="6048230" y="422275"/>
            <a:ext cx="2498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Technologies</a:t>
            </a:r>
            <a:endParaRPr/>
          </a:p>
        </p:txBody>
      </p: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3798378" y="2656586"/>
            <a:ext cx="3196200" cy="876300"/>
          </a:xfrm>
          <a:prstGeom prst="rect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>
            <a:off x="3798378" y="1486775"/>
            <a:ext cx="3196200" cy="876300"/>
          </a:xfrm>
          <a:prstGeom prst="rect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>
            <a:off x="3798378" y="3900393"/>
            <a:ext cx="3196200" cy="876300"/>
          </a:xfrm>
          <a:prstGeom prst="rect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 txBox="1"/>
          <p:nvPr>
            <p:ph idx="4294967295" type="ctrTitle"/>
          </p:nvPr>
        </p:nvSpPr>
        <p:spPr>
          <a:xfrm>
            <a:off x="4894601" y="2656575"/>
            <a:ext cx="2099700" cy="8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Teko"/>
                <a:ea typeface="Teko"/>
                <a:cs typeface="Teko"/>
                <a:sym typeface="Teko"/>
              </a:rPr>
              <a:t>Gcode</a:t>
            </a:r>
            <a:endParaRPr sz="1400">
              <a:solidFill>
                <a:srgbClr val="051357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Abel"/>
                <a:ea typeface="Abel"/>
                <a:cs typeface="Abel"/>
                <a:sym typeface="Abel"/>
              </a:rPr>
              <a:t>Format de representació d’objectes 3D</a:t>
            </a:r>
            <a:endParaRPr sz="1400">
              <a:solidFill>
                <a:srgbClr val="05135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9" name="Google Shape;149;p13"/>
          <p:cNvSpPr txBox="1"/>
          <p:nvPr>
            <p:ph idx="4294967295" type="ctrTitle"/>
          </p:nvPr>
        </p:nvSpPr>
        <p:spPr>
          <a:xfrm>
            <a:off x="3798374" y="1486800"/>
            <a:ext cx="2099700" cy="8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Teko"/>
                <a:ea typeface="Teko"/>
                <a:cs typeface="Teko"/>
                <a:sym typeface="Teko"/>
              </a:rPr>
              <a:t>React</a:t>
            </a:r>
            <a:endParaRPr sz="1400">
              <a:solidFill>
                <a:srgbClr val="051357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Abel"/>
                <a:ea typeface="Abel"/>
                <a:cs typeface="Abel"/>
                <a:sym typeface="Abel"/>
              </a:rPr>
              <a:t>Desenvolupament web</a:t>
            </a:r>
            <a:endParaRPr sz="1400">
              <a:solidFill>
                <a:srgbClr val="05135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50" name="Google Shape;150;p13"/>
          <p:cNvSpPr txBox="1"/>
          <p:nvPr>
            <p:ph idx="4294967295" type="ctrTitle"/>
          </p:nvPr>
        </p:nvSpPr>
        <p:spPr>
          <a:xfrm>
            <a:off x="3798375" y="3900400"/>
            <a:ext cx="2148900" cy="8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Teko"/>
                <a:ea typeface="Teko"/>
                <a:cs typeface="Teko"/>
                <a:sym typeface="Teko"/>
              </a:rPr>
              <a:t>Three.js</a:t>
            </a:r>
            <a:endParaRPr sz="1400">
              <a:solidFill>
                <a:srgbClr val="051357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Abel"/>
                <a:ea typeface="Abel"/>
                <a:cs typeface="Abel"/>
                <a:sym typeface="Abel"/>
              </a:rPr>
              <a:t>Llibreria per tractament d’objectes 3D</a:t>
            </a:r>
            <a:endParaRPr sz="1400">
              <a:solidFill>
                <a:srgbClr val="051357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3882495" y="2723169"/>
            <a:ext cx="940800" cy="743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3"/>
          <p:cNvSpPr/>
          <p:nvPr/>
        </p:nvSpPr>
        <p:spPr>
          <a:xfrm>
            <a:off x="5947187" y="1553358"/>
            <a:ext cx="940800" cy="743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5947187" y="3966976"/>
            <a:ext cx="940800" cy="743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"/>
          <p:cNvSpPr/>
          <p:nvPr/>
        </p:nvSpPr>
        <p:spPr>
          <a:xfrm>
            <a:off x="6112078" y="1742177"/>
            <a:ext cx="610991" cy="365395"/>
          </a:xfrm>
          <a:custGeom>
            <a:rect b="b" l="l" r="r" t="t"/>
            <a:pathLst>
              <a:path extrusionOk="0" h="18118" w="19326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155" name="Google Shape;155;p13"/>
          <p:cNvSpPr/>
          <p:nvPr/>
        </p:nvSpPr>
        <p:spPr>
          <a:xfrm>
            <a:off x="6112090" y="4146144"/>
            <a:ext cx="610933" cy="385112"/>
          </a:xfrm>
          <a:custGeom>
            <a:rect b="b" l="l" r="r" t="t"/>
            <a:pathLst>
              <a:path extrusionOk="0" h="12607" w="12761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3"/>
          <p:cNvGrpSpPr/>
          <p:nvPr/>
        </p:nvGrpSpPr>
        <p:grpSpPr>
          <a:xfrm>
            <a:off x="4011391" y="2878530"/>
            <a:ext cx="682797" cy="432468"/>
            <a:chOff x="890400" y="4399350"/>
            <a:chExt cx="486600" cy="483150"/>
          </a:xfrm>
        </p:grpSpPr>
        <p:sp>
          <p:nvSpPr>
            <p:cNvPr id="157" name="Google Shape;157;p13"/>
            <p:cNvSpPr/>
            <p:nvPr/>
          </p:nvSpPr>
          <p:spPr>
            <a:xfrm>
              <a:off x="1125300" y="4503075"/>
              <a:ext cx="153800" cy="141650"/>
            </a:xfrm>
            <a:custGeom>
              <a:rect b="b" l="l" r="r" t="t"/>
              <a:pathLst>
                <a:path extrusionOk="0" h="5666" w="6152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890400" y="4399350"/>
              <a:ext cx="486600" cy="483150"/>
            </a:xfrm>
            <a:custGeom>
              <a:rect b="b" l="l" r="r" t="t"/>
              <a:pathLst>
                <a:path extrusionOk="0" h="19326" w="19464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106975" y="4639875"/>
              <a:ext cx="28325" cy="28325"/>
            </a:xfrm>
            <a:custGeom>
              <a:rect b="b" l="l" r="r" t="t"/>
              <a:pathLst>
                <a:path extrusionOk="0" h="1133" w="1133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idx="4294967295" type="subTitle"/>
          </p:nvPr>
        </p:nvSpPr>
        <p:spPr>
          <a:xfrm>
            <a:off x="2794439" y="3564150"/>
            <a:ext cx="45396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200">
                <a:latin typeface="Teko"/>
                <a:ea typeface="Teko"/>
                <a:cs typeface="Teko"/>
                <a:sym typeface="Teko"/>
              </a:rPr>
              <a:t>Estratègia 1</a:t>
            </a:r>
            <a:endParaRPr>
              <a:solidFill>
                <a:srgbClr val="051357"/>
              </a:solidFill>
            </a:endParaRPr>
          </a:p>
        </p:txBody>
      </p:sp>
      <p:sp>
        <p:nvSpPr>
          <p:cNvPr id="165" name="Google Shape;165;p14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Strategies</a:t>
            </a:r>
            <a:r>
              <a:rPr lang="es"/>
              <a:t> </a:t>
            </a:r>
            <a:r>
              <a:rPr lang="es">
                <a:solidFill>
                  <a:srgbClr val="051357"/>
                </a:solidFill>
              </a:rPr>
              <a:t>/// 1</a:t>
            </a:r>
            <a:endParaRPr/>
          </a:p>
        </p:txBody>
      </p:sp>
      <p:sp>
        <p:nvSpPr>
          <p:cNvPr id="166" name="Google Shape;166;p14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7" name="Google Shape;167;p14"/>
          <p:cNvPicPr preferRelativeResize="0"/>
          <p:nvPr/>
        </p:nvPicPr>
        <p:blipFill rotWithShape="1">
          <a:blip r:embed="rId3">
            <a:alphaModFix/>
          </a:blip>
          <a:srcRect b="0" l="12351" r="13689" t="0"/>
          <a:stretch/>
        </p:blipFill>
        <p:spPr>
          <a:xfrm>
            <a:off x="1858500" y="1256350"/>
            <a:ext cx="2973576" cy="229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 rotWithShape="1">
          <a:blip r:embed="rId4">
            <a:alphaModFix/>
          </a:blip>
          <a:srcRect b="0" l="13198" r="13191" t="0"/>
          <a:stretch/>
        </p:blipFill>
        <p:spPr>
          <a:xfrm>
            <a:off x="5354475" y="1199925"/>
            <a:ext cx="2973576" cy="235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idx="4294967295" type="subTitle"/>
          </p:nvPr>
        </p:nvSpPr>
        <p:spPr>
          <a:xfrm>
            <a:off x="2857139" y="3603675"/>
            <a:ext cx="45396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200">
                <a:latin typeface="Teko"/>
                <a:ea typeface="Teko"/>
                <a:cs typeface="Teko"/>
                <a:sym typeface="Teko"/>
              </a:rPr>
              <a:t>Estratègia 2</a:t>
            </a:r>
            <a:endParaRPr>
              <a:solidFill>
                <a:srgbClr val="051357"/>
              </a:solidFill>
            </a:endParaRPr>
          </a:p>
        </p:txBody>
      </p:sp>
      <p:sp>
        <p:nvSpPr>
          <p:cNvPr id="174" name="Google Shape;174;p15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Strategies</a:t>
            </a:r>
            <a:r>
              <a:rPr lang="es"/>
              <a:t> </a:t>
            </a:r>
            <a:r>
              <a:rPr lang="es">
                <a:solidFill>
                  <a:srgbClr val="051357"/>
                </a:solidFill>
              </a:rPr>
              <a:t>/// 2</a:t>
            </a:r>
            <a:endParaRPr/>
          </a:p>
        </p:txBody>
      </p:sp>
      <p:sp>
        <p:nvSpPr>
          <p:cNvPr id="175" name="Google Shape;175;p15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12697" r="12697" t="0"/>
          <a:stretch/>
        </p:blipFill>
        <p:spPr>
          <a:xfrm>
            <a:off x="1874425" y="1228138"/>
            <a:ext cx="2973576" cy="2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4">
            <a:alphaModFix/>
          </a:blip>
          <a:srcRect b="0" l="13444" r="13444" t="0"/>
          <a:stretch/>
        </p:blipFill>
        <p:spPr>
          <a:xfrm>
            <a:off x="5409300" y="1205888"/>
            <a:ext cx="2973576" cy="23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p16"/>
          <p:cNvSpPr txBox="1"/>
          <p:nvPr>
            <p:ph idx="2" type="ctrTitle"/>
          </p:nvPr>
        </p:nvSpPr>
        <p:spPr>
          <a:xfrm>
            <a:off x="5015900" y="3395550"/>
            <a:ext cx="42867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RETO 2 - 3D MODELS CLASSIFIER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>
            <a:off x="3499090" y="1279781"/>
            <a:ext cx="1371600" cy="1332300"/>
          </a:xfrm>
          <a:prstGeom prst="rect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3562487" y="1341318"/>
            <a:ext cx="1244700" cy="12090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5485453" y="1279781"/>
            <a:ext cx="1371600" cy="1332300"/>
          </a:xfrm>
          <a:prstGeom prst="rect">
            <a:avLst/>
          </a:prstGeom>
          <a:noFill/>
          <a:ln cap="flat" cmpd="sng" w="19050">
            <a:solidFill>
              <a:srgbClr val="0513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5548850" y="1341318"/>
            <a:ext cx="1244700" cy="12090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5920548" y="1704423"/>
            <a:ext cx="501492" cy="482868"/>
          </a:xfrm>
          <a:custGeom>
            <a:rect b="b" l="l" r="r" t="t"/>
            <a:pathLst>
              <a:path extrusionOk="0" h="11993" w="12098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>
            <a:off x="3936474" y="1704912"/>
            <a:ext cx="500207" cy="482103"/>
            <a:chOff x="-50524250" y="2686150"/>
            <a:chExt cx="301675" cy="299350"/>
          </a:xfrm>
        </p:grpSpPr>
        <p:sp>
          <p:nvSpPr>
            <p:cNvPr id="194" name="Google Shape;194;p17"/>
            <p:cNvSpPr/>
            <p:nvPr/>
          </p:nvSpPr>
          <p:spPr>
            <a:xfrm>
              <a:off x="-50488025" y="2792500"/>
              <a:ext cx="18150" cy="52800"/>
            </a:xfrm>
            <a:custGeom>
              <a:rect b="b" l="l" r="r" t="t"/>
              <a:pathLst>
                <a:path extrusionOk="0" h="2112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-50488025" y="2897250"/>
              <a:ext cx="18150" cy="53600"/>
            </a:xfrm>
            <a:custGeom>
              <a:rect b="b" l="l" r="r" t="t"/>
              <a:pathLst>
                <a:path extrusionOk="0" h="2144" w="726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-50488025" y="2861825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50524250" y="2686150"/>
              <a:ext cx="301675" cy="52825"/>
            </a:xfrm>
            <a:custGeom>
              <a:rect b="b" l="l" r="r" t="t"/>
              <a:pathLst>
                <a:path extrusionOk="0" h="2113" w="12067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-50523475" y="2757075"/>
              <a:ext cx="300900" cy="228425"/>
            </a:xfrm>
            <a:custGeom>
              <a:rect b="b" l="l" r="r" t="t"/>
              <a:pathLst>
                <a:path extrusionOk="0" h="9137" w="12036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-50453375" y="2792500"/>
              <a:ext cx="194575" cy="158350"/>
            </a:xfrm>
            <a:custGeom>
              <a:rect b="b" l="l" r="r" t="t"/>
              <a:pathLst>
                <a:path extrusionOk="0" h="6334" w="7783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7"/>
          <p:cNvSpPr txBox="1"/>
          <p:nvPr>
            <p:ph idx="4294967295" type="subTitle"/>
          </p:nvPr>
        </p:nvSpPr>
        <p:spPr>
          <a:xfrm>
            <a:off x="3361181" y="2853772"/>
            <a:ext cx="16476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latin typeface="Teko"/>
                <a:ea typeface="Teko"/>
                <a:cs typeface="Teko"/>
                <a:sym typeface="Teko"/>
              </a:rPr>
              <a:t>CLASSIFICACIÓ AMB CNN AMB LAYERS CONV3D</a:t>
            </a:r>
            <a:br>
              <a:rPr lang="es" sz="1000">
                <a:solidFill>
                  <a:srgbClr val="051357"/>
                </a:solidFill>
              </a:rPr>
            </a:br>
            <a:endParaRPr sz="1000">
              <a:solidFill>
                <a:srgbClr val="051357"/>
              </a:solidFill>
            </a:endParaRPr>
          </a:p>
        </p:txBody>
      </p:sp>
      <p:sp>
        <p:nvSpPr>
          <p:cNvPr id="201" name="Google Shape;201;p17"/>
          <p:cNvSpPr txBox="1"/>
          <p:nvPr>
            <p:ph idx="4294967295" type="subTitle"/>
          </p:nvPr>
        </p:nvSpPr>
        <p:spPr>
          <a:xfrm>
            <a:off x="5228530" y="2853772"/>
            <a:ext cx="1885500" cy="1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latin typeface="Teko"/>
                <a:ea typeface="Teko"/>
                <a:cs typeface="Teko"/>
                <a:sym typeface="Teko"/>
              </a:rPr>
              <a:t>CLASSIFICACIÓ AMB CNN AMB DIVERSES PERSPECTIVES</a:t>
            </a:r>
            <a:br>
              <a:rPr lang="es" sz="1000">
                <a:solidFill>
                  <a:srgbClr val="051357"/>
                </a:solidFill>
              </a:rPr>
            </a:br>
            <a:endParaRPr sz="1000">
              <a:solidFill>
                <a:srgbClr val="051357"/>
              </a:solidFill>
            </a:endParaRPr>
          </a:p>
        </p:txBody>
      </p:sp>
      <p:sp>
        <p:nvSpPr>
          <p:cNvPr id="202" name="Google Shape;202;p17"/>
          <p:cNvSpPr txBox="1"/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TECHNICAL SKILLS </a:t>
            </a:r>
            <a:endParaRPr/>
          </a:p>
        </p:txBody>
      </p:sp>
      <p:sp>
        <p:nvSpPr>
          <p:cNvPr id="203" name="Google Shape;203;p17"/>
          <p:cNvSpPr txBox="1"/>
          <p:nvPr>
            <p:ph idx="12" type="sldNum"/>
          </p:nvPr>
        </p:nvSpPr>
        <p:spPr>
          <a:xfrm>
            <a:off x="459634" y="23749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4" name="Google Shape;2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100" y="3557825"/>
            <a:ext cx="39361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375" y="3953200"/>
            <a:ext cx="39361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3375" y="3557825"/>
            <a:ext cx="39361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63" y="4023800"/>
            <a:ext cx="212690" cy="2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63" y="4445525"/>
            <a:ext cx="212690" cy="2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838" y="4445525"/>
            <a:ext cx="212690" cy="2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 txBox="1"/>
          <p:nvPr/>
        </p:nvSpPr>
        <p:spPr>
          <a:xfrm>
            <a:off x="3892725" y="3592775"/>
            <a:ext cx="9297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Accuracy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1" name="Google Shape;211;p17"/>
          <p:cNvSpPr txBox="1"/>
          <p:nvPr/>
        </p:nvSpPr>
        <p:spPr>
          <a:xfrm>
            <a:off x="3892713" y="3876050"/>
            <a:ext cx="1121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Tecnología</a:t>
            </a:r>
            <a:r>
              <a:rPr lang="es">
                <a:latin typeface="Abel"/>
                <a:ea typeface="Abel"/>
                <a:cs typeface="Abel"/>
                <a:sym typeface="Abel"/>
              </a:rPr>
              <a:t> massa nova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3866300" y="4324275"/>
            <a:ext cx="1783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Temps limitat per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conseguir dataset fiable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5920550" y="3530775"/>
            <a:ext cx="11925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Senzillesa</a:t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4" name="Google Shape;214;p17"/>
          <p:cNvSpPr txBox="1"/>
          <p:nvPr/>
        </p:nvSpPr>
        <p:spPr>
          <a:xfrm>
            <a:off x="5920550" y="3953200"/>
            <a:ext cx="1885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Tecnología</a:t>
            </a:r>
            <a:r>
              <a:rPr lang="es">
                <a:latin typeface="Abel"/>
                <a:ea typeface="Abel"/>
                <a:cs typeface="Abel"/>
                <a:sym typeface="Abel"/>
              </a:rPr>
              <a:t> consolidada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5" name="Google Shape;215;p17"/>
          <p:cNvSpPr txBox="1"/>
          <p:nvPr/>
        </p:nvSpPr>
        <p:spPr>
          <a:xfrm>
            <a:off x="5971550" y="4348575"/>
            <a:ext cx="178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bel"/>
                <a:ea typeface="Abel"/>
                <a:cs typeface="Abel"/>
                <a:sym typeface="Abel"/>
              </a:rPr>
              <a:t>XXXXXXXXX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T Engineer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